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92" r:id="rId3"/>
    <p:sldId id="293" r:id="rId4"/>
    <p:sldId id="294" r:id="rId5"/>
    <p:sldId id="283" r:id="rId6"/>
    <p:sldId id="284" r:id="rId7"/>
    <p:sldId id="285" r:id="rId8"/>
    <p:sldId id="286" r:id="rId9"/>
    <p:sldId id="287" r:id="rId10"/>
    <p:sldId id="288" r:id="rId11"/>
    <p:sldId id="289" r:id="rId12"/>
    <p:sldId id="290" r:id="rId13"/>
    <p:sldId id="29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1223"/>
  </p:normalViewPr>
  <p:slideViewPr>
    <p:cSldViewPr snapToGrid="0" snapToObjects="1">
      <p:cViewPr varScale="1">
        <p:scale>
          <a:sx n="106" d="100"/>
          <a:sy n="106" d="100"/>
        </p:scale>
        <p:origin x="12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E82D2-E28B-F440-BC24-3CEE54990C60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C5717B-8D5A-CC4A-9ED7-C4B2C630219C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56623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05541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48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39492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03957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0405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7787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2013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665311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38949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3628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6800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C5717B-8D5A-CC4A-9ED7-C4B2C630219C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19580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0248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15926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01863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0505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297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24772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2839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16021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0537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7598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C39C6-E085-654F-9407-405D87BDDCD2}" type="datetimeFigureOut">
              <a:rPr lang="pt-PT" smtClean="0"/>
              <a:t>23/03/2020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72BB3F-BC8C-5248-9732-125010599914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13607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71264" y="6065822"/>
            <a:ext cx="2227581" cy="372831"/>
          </a:xfrm>
        </p:spPr>
        <p:txBody>
          <a:bodyPr anchor="b">
            <a:normAutofit/>
          </a:bodyPr>
          <a:lstStyle/>
          <a:p>
            <a:pPr algn="r"/>
            <a:r>
              <a:rPr lang="pt-PT" sz="1800" dirty="0" smtClean="0">
                <a:solidFill>
                  <a:srgbClr val="000000"/>
                </a:solidFill>
              </a:rPr>
              <a:t>Pedro </a:t>
            </a:r>
            <a:r>
              <a:rPr lang="pt-PT" sz="1800" dirty="0">
                <a:solidFill>
                  <a:srgbClr val="000000"/>
                </a:solidFill>
              </a:rPr>
              <a:t>Rosa 50037722</a:t>
            </a:r>
          </a:p>
        </p:txBody>
      </p:sp>
      <p:sp>
        <p:nvSpPr>
          <p:cNvPr id="75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esultado de imagem para testes neuropsicolÃ³gicos"/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1" r="19484" b="1"/>
          <a:stretch/>
        </p:blipFill>
        <p:spPr bwMode="auto">
          <a:xfrm>
            <a:off x="1" y="770037"/>
            <a:ext cx="5298683" cy="6097438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esultado de imagem para universidade europe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5711" y="5612522"/>
            <a:ext cx="3403599" cy="942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12937" y="833537"/>
            <a:ext cx="58305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000" dirty="0" err="1" smtClean="0">
                <a:solidFill>
                  <a:schemeClr val="accent5"/>
                </a:solidFill>
                <a:latin typeface="Arial" charset="0"/>
                <a:ea typeface="Arial" charset="0"/>
                <a:cs typeface="Arial" charset="0"/>
              </a:rPr>
              <a:t>Neuropsi</a:t>
            </a:r>
            <a:endParaRPr lang="pt-PT" sz="8000" dirty="0">
              <a:solidFill>
                <a:schemeClr val="accent5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0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4"/>
    </mc:Choice>
    <mc:Fallback xmlns="">
      <p:transition spd="slow" advTm="143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WBS - Interfaces</a:t>
            </a:r>
            <a:endParaRPr lang="pt-PT" sz="6000" dirty="0">
              <a:solidFill>
                <a:schemeClr val="accent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7894" y="1716412"/>
            <a:ext cx="9427205" cy="355279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068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80"/>
    </mc:Choice>
    <mc:Fallback xmlns="">
      <p:transition spd="slow" advTm="8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WBS - Base de dados</a:t>
            </a:r>
            <a:endParaRPr lang="pt-PT" sz="6000" dirty="0">
              <a:solidFill>
                <a:schemeClr val="accent5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887" y="2493817"/>
            <a:ext cx="2998626" cy="184972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332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64"/>
    </mc:Choice>
    <mc:Fallback xmlns="">
      <p:transition spd="slow" advTm="4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WBS - Requesitos</a:t>
            </a:r>
            <a:endParaRPr lang="pt-PT" sz="6000" dirty="0">
              <a:solidFill>
                <a:schemeClr val="accent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4281" y="2004291"/>
            <a:ext cx="9525838" cy="324946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93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00"/>
    </mc:Choice>
    <mc:Fallback xmlns="">
      <p:transition spd="slow" advTm="17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135800"/>
            <a:ext cx="11417174" cy="1520984"/>
          </a:xfrm>
        </p:spPr>
        <p:txBody>
          <a:bodyPr>
            <a:normAutofit/>
          </a:bodyPr>
          <a:lstStyle/>
          <a:p>
            <a:r>
              <a:rPr lang="pt-PT" dirty="0" smtClean="0">
                <a:solidFill>
                  <a:schemeClr val="accent5"/>
                </a:solidFill>
              </a:rPr>
              <a:t>Comparaçao entre planeamento</a:t>
            </a:r>
            <a:br>
              <a:rPr lang="pt-PT" dirty="0" smtClean="0">
                <a:solidFill>
                  <a:schemeClr val="accent5"/>
                </a:solidFill>
              </a:rPr>
            </a:br>
            <a:r>
              <a:rPr lang="pt-PT" dirty="0" smtClean="0">
                <a:solidFill>
                  <a:schemeClr val="accent5"/>
                </a:solidFill>
              </a:rPr>
              <a:t>e executaçao</a:t>
            </a:r>
            <a:endParaRPr lang="pt-PT" dirty="0">
              <a:solidFill>
                <a:schemeClr val="accent5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95505" y="2234960"/>
            <a:ext cx="5639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Código de hashfuncions das passwords dos utilizadores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5505" y="2830979"/>
            <a:ext cx="3512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smtClean="0"/>
              <a:t>Guardar </a:t>
            </a:r>
            <a:r>
              <a:rPr lang="pt-PT" dirty="0"/>
              <a:t>hashs na base de dados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54732"/>
              </p:ext>
            </p:extLst>
          </p:nvPr>
        </p:nvGraphicFramePr>
        <p:xfrm>
          <a:off x="6879771" y="1236618"/>
          <a:ext cx="4833257" cy="520772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10907">
                  <a:extLst>
                    <a:ext uri="{9D8B030D-6E8A-4147-A177-3AD203B41FA5}">
                      <a16:colId xmlns:a16="http://schemas.microsoft.com/office/drawing/2014/main" val="2695009532"/>
                    </a:ext>
                  </a:extLst>
                </a:gridCol>
                <a:gridCol w="1610907">
                  <a:extLst>
                    <a:ext uri="{9D8B030D-6E8A-4147-A177-3AD203B41FA5}">
                      <a16:colId xmlns:a16="http://schemas.microsoft.com/office/drawing/2014/main" val="2208489007"/>
                    </a:ext>
                  </a:extLst>
                </a:gridCol>
                <a:gridCol w="1611443">
                  <a:extLst>
                    <a:ext uri="{9D8B030D-6E8A-4147-A177-3AD203B41FA5}">
                      <a16:colId xmlns:a16="http://schemas.microsoft.com/office/drawing/2014/main" val="4089945751"/>
                    </a:ext>
                  </a:extLst>
                </a:gridCol>
              </a:tblGrid>
              <a:tr h="34913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1000">
                          <a:effectLst/>
                        </a:rPr>
                        <a:t>Eventos e deliverables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1000">
                          <a:effectLst/>
                        </a:rPr>
                        <a:t>Datas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1000">
                          <a:effectLst/>
                        </a:rPr>
                        <a:t>Responsável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2214552032"/>
                  </a:ext>
                </a:extLst>
              </a:tr>
              <a:tr h="4716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Implementação inicial da funcionalidade do login seguro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18/03/2020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783459435"/>
                  </a:ext>
                </a:extLst>
              </a:tr>
              <a:tr h="4716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Guardar as passwords encriptadas na base de dados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20/03/2020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1608476241"/>
                  </a:ext>
                </a:extLst>
              </a:tr>
              <a:tr h="62887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Mockups: interface do novo teste, interface da sua tabela, interface de resultados.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22/03/2020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3922365760"/>
                  </a:ext>
                </a:extLst>
              </a:tr>
              <a:tr h="29926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Entrega do Project Charter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23/03/2020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3099338060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Implementação do sistema de inatividade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25/03/2020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2995572462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Implementação do novo teste (Discalculia)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04/04/2020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4098405858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Guardar o teste na base de dados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13/04/2020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1142626241"/>
                  </a:ext>
                </a:extLst>
              </a:tr>
              <a:tr h="4716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Apresentação do prótotipo funcional do projeto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22/04/2020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906332290"/>
                  </a:ext>
                </a:extLst>
              </a:tr>
              <a:tr h="47165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Disponibilizar os resultados do novo teste para o paciente 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28/04/2020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153756958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Neuropsicologo marca teste para o paciente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06/05/2020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658117336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Apresentação da versão alfa do projeto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20/05/2020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713481209"/>
                  </a:ext>
                </a:extLst>
              </a:tr>
              <a:tr h="3144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Melhoramentos e ajustes na plataforma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 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20/06/2020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 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Pedro Rosa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2241763056"/>
                  </a:ext>
                </a:extLst>
              </a:tr>
              <a:tr h="15721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Entrega final do projeto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>
                          <a:effectLst/>
                        </a:rPr>
                        <a:t>26/06/2020</a:t>
                      </a:r>
                      <a:endParaRPr lang="pt-PT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PT" sz="900" dirty="0">
                          <a:effectLst/>
                        </a:rPr>
                        <a:t>Pedro Rosa</a:t>
                      </a:r>
                      <a:endParaRPr lang="pt-PT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8953" marR="48953" marT="0" marB="0"/>
                </a:tc>
                <a:extLst>
                  <a:ext uri="{0D108BD9-81ED-4DB2-BD59-A6C34878D82A}">
                    <a16:rowId xmlns:a16="http://schemas.microsoft.com/office/drawing/2014/main" val="1789248048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09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344"/>
    </mc:Choice>
    <mc:Fallback xmlns="">
      <p:transition spd="slow" advTm="22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Cenários secundários</a:t>
            </a:r>
            <a:endParaRPr lang="pt-PT" sz="6000" dirty="0">
              <a:solidFill>
                <a:schemeClr val="accent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65610" y="2050926"/>
            <a:ext cx="87159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 smtClean="0"/>
              <a:t>Através </a:t>
            </a:r>
            <a:r>
              <a:rPr lang="pt-PT" dirty="0"/>
              <a:t>da interface ficha de paciente, o paciente escolhe realizar o teste de Discalculia, é entao direcionado para a interface do teste onde tem de responder a perguntas matemáticas onde os algarismos sao gerados de forma random. Ao terminar, submete o teste guardando as equaçoes e os resultados na base de dados.</a:t>
            </a:r>
          </a:p>
          <a:p>
            <a:endParaRPr lang="pt-PT" dirty="0"/>
          </a:p>
        </p:txBody>
      </p:sp>
      <p:sp>
        <p:nvSpPr>
          <p:cNvPr id="6" name="TextBox 5"/>
          <p:cNvSpPr txBox="1"/>
          <p:nvPr/>
        </p:nvSpPr>
        <p:spPr>
          <a:xfrm>
            <a:off x="1765609" y="3874112"/>
            <a:ext cx="8715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PT" dirty="0"/>
              <a:t>O neuropsicologo, atrevés da interface da ficha de paciente consegue aceder a uma tabela com os resultados dos testes de Discalculia realizados pelo paciente. Ao clicar num determinado teste é direcionado para um interface com os resultados do próprio.</a:t>
            </a: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23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838"/>
    </mc:Choice>
    <mc:Fallback xmlns="">
      <p:transition spd="slow" advTm="61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77273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Requesitos funcionais</a:t>
            </a:r>
            <a:endParaRPr lang="pt-PT" sz="6000" dirty="0">
              <a:solidFill>
                <a:schemeClr val="accent5"/>
              </a:solidFill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4303985"/>
              </p:ext>
            </p:extLst>
          </p:nvPr>
        </p:nvGraphicFramePr>
        <p:xfrm>
          <a:off x="2471598" y="1502879"/>
          <a:ext cx="7155034" cy="45164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58267">
                  <a:extLst>
                    <a:ext uri="{9D8B030D-6E8A-4147-A177-3AD203B41FA5}">
                      <a16:colId xmlns:a16="http://schemas.microsoft.com/office/drawing/2014/main" val="2934934482"/>
                    </a:ext>
                  </a:extLst>
                </a:gridCol>
                <a:gridCol w="2988279">
                  <a:extLst>
                    <a:ext uri="{9D8B030D-6E8A-4147-A177-3AD203B41FA5}">
                      <a16:colId xmlns:a16="http://schemas.microsoft.com/office/drawing/2014/main" val="3073617354"/>
                    </a:ext>
                  </a:extLst>
                </a:gridCol>
                <a:gridCol w="3076427">
                  <a:extLst>
                    <a:ext uri="{9D8B030D-6E8A-4147-A177-3AD203B41FA5}">
                      <a16:colId xmlns:a16="http://schemas.microsoft.com/office/drawing/2014/main" val="1595834887"/>
                    </a:ext>
                  </a:extLst>
                </a:gridCol>
                <a:gridCol w="532061">
                  <a:extLst>
                    <a:ext uri="{9D8B030D-6E8A-4147-A177-3AD203B41FA5}">
                      <a16:colId xmlns:a16="http://schemas.microsoft.com/office/drawing/2014/main" val="3631581049"/>
                    </a:ext>
                  </a:extLst>
                </a:gridCol>
              </a:tblGrid>
              <a:tr h="23770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#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Nome do Requisito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Descrição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Pri.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4887535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FR01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Passwords encriptadas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sistema guarda a hash das passwords na base de dados.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7937678"/>
                  </a:ext>
                </a:extLst>
              </a:tr>
              <a:tr h="71312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FR02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Sistema de inatividade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Passado algum tempo de inatividade por parte do utilizador, o sistema faz logout automaticamente.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0502782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FR03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Teste de Discalculia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paciente realiza o novo teste de Discalculia.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8426618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FR04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Guardar Teste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teste realizado pelo paciente é guardado na base de dados.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86390644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FR05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Marcaçao Teste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neuropsicólogo marca um tipo de teste para o paciente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7600649"/>
                  </a:ext>
                </a:extLst>
              </a:tr>
              <a:tr h="71312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FR06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Acesso a testes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paciente consegue aceder ao historial dos novos testes numa tabela especifica.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6852761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FR07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Acesso a resultados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neuropsicologo consegue aceder aos resultados dos testes.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04355242"/>
                  </a:ext>
                </a:extLst>
              </a:tr>
              <a:tr h="47541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FR08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Registo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Utilizadores novos podem fazer o registo na plataforma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 dirty="0">
                          <a:effectLst/>
                        </a:rPr>
                        <a:t>Baixo</a:t>
                      </a:r>
                      <a:endParaRPr lang="pt-PT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98394493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19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90"/>
    </mc:Choice>
    <mc:Fallback xmlns="">
      <p:transition spd="slow" advTm="40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Requesitos nao funcionais</a:t>
            </a:r>
            <a:endParaRPr lang="pt-PT" sz="6000" dirty="0">
              <a:solidFill>
                <a:schemeClr val="accent5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736892"/>
              </p:ext>
            </p:extLst>
          </p:nvPr>
        </p:nvGraphicFramePr>
        <p:xfrm>
          <a:off x="2437335" y="2342607"/>
          <a:ext cx="6707730" cy="209847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42483">
                  <a:extLst>
                    <a:ext uri="{9D8B030D-6E8A-4147-A177-3AD203B41FA5}">
                      <a16:colId xmlns:a16="http://schemas.microsoft.com/office/drawing/2014/main" val="4129673817"/>
                    </a:ext>
                  </a:extLst>
                </a:gridCol>
                <a:gridCol w="2731483">
                  <a:extLst>
                    <a:ext uri="{9D8B030D-6E8A-4147-A177-3AD203B41FA5}">
                      <a16:colId xmlns:a16="http://schemas.microsoft.com/office/drawing/2014/main" val="2498939679"/>
                    </a:ext>
                  </a:extLst>
                </a:gridCol>
                <a:gridCol w="2740417">
                  <a:extLst>
                    <a:ext uri="{9D8B030D-6E8A-4147-A177-3AD203B41FA5}">
                      <a16:colId xmlns:a16="http://schemas.microsoft.com/office/drawing/2014/main" val="1030747268"/>
                    </a:ext>
                  </a:extLst>
                </a:gridCol>
                <a:gridCol w="593347">
                  <a:extLst>
                    <a:ext uri="{9D8B030D-6E8A-4147-A177-3AD203B41FA5}">
                      <a16:colId xmlns:a16="http://schemas.microsoft.com/office/drawing/2014/main" val="3911337912"/>
                    </a:ext>
                  </a:extLst>
                </a:gridCol>
              </a:tblGrid>
              <a:tr h="29978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#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Nome do Requisito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Descrição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Pri.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48887578"/>
                  </a:ext>
                </a:extLst>
              </a:tr>
              <a:tr h="59956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NFR01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Hash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Colocar a hash do lado do servidor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Alta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36645042"/>
                  </a:ext>
                </a:extLst>
              </a:tr>
              <a:tr h="119912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NFR02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Não utilizar hierarquia de menus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>
                          <a:effectLst/>
                        </a:rPr>
                        <a:t>O sistema não deve conter hierarquia de menus de forma a ser mais simples de entender e utilizar.</a:t>
                      </a:r>
                      <a:endParaRPr lang="pt-PT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pt-PT" sz="1200" dirty="0">
                          <a:effectLst/>
                        </a:rPr>
                        <a:t>Alta</a:t>
                      </a:r>
                      <a:endParaRPr lang="pt-PT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051708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0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60"/>
    </mc:Choice>
    <mc:Fallback xmlns="">
      <p:transition spd="slow" advTm="25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Interfaces</a:t>
            </a:r>
            <a:endParaRPr lang="pt-PT" sz="6000" dirty="0">
              <a:solidFill>
                <a:schemeClr val="accent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9924" y="6143779"/>
            <a:ext cx="3445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smtClean="0"/>
              <a:t>Interface Ficha de paciente</a:t>
            </a:r>
            <a:endParaRPr lang="pt-PT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878" y="1527476"/>
            <a:ext cx="8477816" cy="431605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11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58"/>
    </mc:Choice>
    <mc:Fallback xmlns="">
      <p:transition spd="slow" advTm="22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Interfaces</a:t>
            </a:r>
            <a:endParaRPr lang="pt-PT" sz="6000" dirty="0">
              <a:solidFill>
                <a:schemeClr val="accent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9924" y="6143779"/>
            <a:ext cx="3445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smtClean="0"/>
              <a:t>Interface Teste Discalculia</a:t>
            </a:r>
            <a:endParaRPr lang="pt-PT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762" y="1319247"/>
            <a:ext cx="8410856" cy="427982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50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57"/>
    </mc:Choice>
    <mc:Fallback xmlns="">
      <p:transition spd="slow" advTm="15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Interfaces</a:t>
            </a:r>
            <a:endParaRPr lang="pt-PT" sz="6000" dirty="0">
              <a:solidFill>
                <a:schemeClr val="accent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89924" y="6143779"/>
            <a:ext cx="3445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smtClean="0"/>
              <a:t>Interface Resultados Discalculia</a:t>
            </a:r>
            <a:endParaRPr lang="pt-PT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945" y="1384606"/>
            <a:ext cx="8868055" cy="451473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80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60"/>
    </mc:Choice>
    <mc:Fallback xmlns="">
      <p:transition spd="slow" advTm="1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039" y="1127065"/>
            <a:ext cx="3564321" cy="551784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33400" y="-631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6000" dirty="0" smtClean="0">
                <a:solidFill>
                  <a:schemeClr val="accent5"/>
                </a:solidFill>
              </a:rPr>
              <a:t>Modelo de domínio</a:t>
            </a:r>
            <a:endParaRPr lang="pt-PT" sz="6000" dirty="0">
              <a:solidFill>
                <a:schemeClr val="accent5"/>
              </a:solidFill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63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82"/>
    </mc:Choice>
    <mc:Fallback xmlns="">
      <p:transition spd="slow" advTm="30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3400" y="-6316"/>
            <a:ext cx="10515600" cy="1325563"/>
          </a:xfrm>
        </p:spPr>
        <p:txBody>
          <a:bodyPr>
            <a:normAutofit/>
          </a:bodyPr>
          <a:lstStyle/>
          <a:p>
            <a:r>
              <a:rPr lang="pt-PT" sz="6000" dirty="0" smtClean="0">
                <a:solidFill>
                  <a:schemeClr val="accent5"/>
                </a:solidFill>
              </a:rPr>
              <a:t>WBS</a:t>
            </a:r>
            <a:endParaRPr lang="pt-PT" sz="6000" dirty="0">
              <a:solidFill>
                <a:schemeClr val="accent5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972" y="2232264"/>
            <a:ext cx="11262195" cy="232384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81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8"/>
    </mc:Choice>
    <mc:Fallback xmlns="">
      <p:transition spd="slow" advTm="2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479</Words>
  <Application>Microsoft Office PowerPoint</Application>
  <PresentationFormat>Widescreen</PresentationFormat>
  <Paragraphs>125</Paragraphs>
  <Slides>13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Cenários secundários</vt:lpstr>
      <vt:lpstr>Requesitos funcionais</vt:lpstr>
      <vt:lpstr>Requesitos nao funcionais</vt:lpstr>
      <vt:lpstr>Interfaces</vt:lpstr>
      <vt:lpstr>Interfaces</vt:lpstr>
      <vt:lpstr>Interfaces</vt:lpstr>
      <vt:lpstr>PowerPoint Presentation</vt:lpstr>
      <vt:lpstr>WBS</vt:lpstr>
      <vt:lpstr>WBS - Interfaces</vt:lpstr>
      <vt:lpstr>WBS - Base de dados</vt:lpstr>
      <vt:lpstr>WBS - Requesitos</vt:lpstr>
      <vt:lpstr>Comparaçao entre planeamento e executaçao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 rosa</dc:creator>
  <cp:lastModifiedBy>pedro rosa</cp:lastModifiedBy>
  <cp:revision>99</cp:revision>
  <dcterms:created xsi:type="dcterms:W3CDTF">2019-10-08T08:40:16Z</dcterms:created>
  <dcterms:modified xsi:type="dcterms:W3CDTF">2020-03-23T20:42:59Z</dcterms:modified>
</cp:coreProperties>
</file>

<file path=docProps/thumbnail.jpeg>
</file>